
<file path=[Content_Types].xml><?xml version="1.0" encoding="utf-8"?>
<Types xmlns="http://schemas.openxmlformats.org/package/2006/content-types">
  <Override PartName="/ppt/slideLayouts/slideLayout8.xml" ContentType="application/vnd.openxmlformats-officedocument.presentationml.slideLayout+xml"/>
  <Override PartName="/ppt/slides/slide22.xml" ContentType="application/vnd.openxmlformats-officedocument.presentationml.slide+xml"/>
  <Override PartName="/ppt/slides/slide28.xml" ContentType="application/vnd.openxmlformats-officedocument.presentationml.slide+xml"/>
  <Override PartName="/ppt/theme/theme2.xml" ContentType="application/vnd.openxmlformats-officedocument.theme+xml"/>
  <Override PartName="/ppt/slides/slide2.xml" ContentType="application/vnd.openxmlformats-officedocument.presentationml.slide+xml"/>
  <Override PartName="/docProps/app.xml" ContentType="application/vnd.openxmlformats-officedocument.extended-properties+xml"/>
  <Override PartName="/ppt/slides/slide30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11.xml" ContentType="application/vnd.openxmlformats-officedocument.presentationml.slide+xml"/>
  <Override PartName="/ppt/slides/slide18.xml" ContentType="application/vnd.openxmlformats-officedocument.presentationml.slide+xml"/>
  <Override PartName="/ppt/theme/theme3.xml" ContentType="application/vnd.openxmlformats-officedocument.theme+xml"/>
  <Override PartName="/ppt/slideLayouts/slideLayout3.xml" ContentType="application/vnd.openxmlformats-officedocument.presentationml.slideLayout+xml"/>
  <Override PartName="/ppt/slides/slide21.xml" ContentType="application/vnd.openxmlformats-officedocument.presentationml.slide+xml"/>
  <Override PartName="/ppt/slideLayouts/slideLayout5.xml" ContentType="application/vnd.openxmlformats-officedocument.presentationml.slideLayout+xml"/>
  <Override PartName="/ppt/slides/slide23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Default Extension="xml" ContentType="application/xml"/>
  <Override PartName="/ppt/slides/slide7.xml" ContentType="application/vnd.openxmlformats-officedocument.presentationml.slide+xml"/>
  <Override PartName="/ppt/slides/slide26.xml" ContentType="application/vnd.openxmlformats-officedocument.presentationml.slide+xml"/>
  <Override PartName="/ppt/slideMasters/slideMaster1.xml" ContentType="application/vnd.openxmlformats-officedocument.presentationml.slideMaster+xml"/>
  <Override PartName="/ppt/viewProps.xml" ContentType="application/vnd.openxmlformats-officedocument.presentationml.viewProps+xml"/>
  <Override PartName="/ppt/slides/slide25.xml" ContentType="application/vnd.openxmlformats-officedocument.presentationml.slide+xml"/>
  <Override PartName="/ppt/handoutMasters/handoutMaster1.xml" ContentType="application/vnd.openxmlformats-officedocument.presentationml.handoutMaster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34.xml" ContentType="application/vnd.openxmlformats-officedocument.presentationml.slide+xml"/>
  <Override PartName="/ppt/slides/slide20.xml" ContentType="application/vnd.openxmlformats-officedocument.presentationml.slide+xml"/>
  <Override PartName="/ppt/slides/slide1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theme/theme1.xml" ContentType="application/vnd.openxmlformats-officedocument.theme+xml"/>
  <Override PartName="/ppt/slideLayouts/slideLayout6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5.xml" ContentType="application/vnd.openxmlformats-officedocument.presentationml.slide+xml"/>
  <Override PartName="/ppt/slides/slide10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3.xml" ContentType="application/vnd.openxmlformats-officedocument.presentationml.slide+xml"/>
  <Override PartName="/ppt/presProps.xml" ContentType="application/vnd.openxmlformats-officedocument.presentationml.presProps+xml"/>
  <Default Extension="jpeg" ContentType="image/jpeg"/>
  <Default Extension="png" ContentType="image/png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27.xml" ContentType="application/vnd.openxmlformats-officedocument.presentationml.slide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ppt/slides/slide8.xml" ContentType="application/vnd.openxmlformats-officedocument.presentationml.slide+xml"/>
  <Override PartName="/ppt/slides/slide31.xml" ContentType="application/vnd.openxmlformats-officedocument.presentationml.slide+xml"/>
  <Override PartName="/ppt/slides/slide15.xml" ContentType="application/vnd.openxmlformats-officedocument.presentationml.slide+xml"/>
  <Default Extension="bin" ContentType="application/vnd.openxmlformats-officedocument.presentationml.printerSettings"/>
  <Default Extension="rels" ContentType="application/vnd.openxmlformats-package.relationships+xml"/>
  <Override PartName="/ppt/slides/slide9.xml" ContentType="application/vnd.openxmlformats-officedocument.presentationml.slide+xml"/>
  <Override PartName="/ppt/slides/slide24.xml" ContentType="application/vnd.openxmlformats-officedocument.presentationml.slide+xml"/>
  <Override PartName="/ppt/slides/slide32.xml" ContentType="application/vnd.openxmlformats-officedocument.presentationml.slide+xml"/>
  <Override PartName="/ppt/slides/slide6.xml" ContentType="application/vnd.openxmlformats-officedocument.presentationml.slide+xml"/>
  <Override PartName="/ppt/slides/slide16.xml" ContentType="application/vnd.openxmlformats-officedocument.presentationml.slide+xml"/>
  <Override PartName="/ppt/slides/slide19.xml" ContentType="application/vnd.openxmlformats-officedocument.presentationml.slide+xml"/>
  <Override PartName="/ppt/slides/slide12.xml" ContentType="application/vnd.openxmlformats-officedocument.presentationml.slide+xml"/>
  <Override PartName="/ppt/slides/slide29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notesMasterIdLst>
    <p:notesMasterId r:id="rId38"/>
  </p:notesMasterIdLst>
  <p:handoutMasterIdLst>
    <p:handoutMasterId r:id="rId39"/>
  </p:handoutMasterIdLst>
  <p:sldIdLst>
    <p:sldId id="256" r:id="rId2"/>
    <p:sldId id="295" r:id="rId3"/>
    <p:sldId id="287" r:id="rId4"/>
    <p:sldId id="290" r:id="rId5"/>
    <p:sldId id="291" r:id="rId6"/>
    <p:sldId id="293" r:id="rId7"/>
    <p:sldId id="292" r:id="rId8"/>
    <p:sldId id="294" r:id="rId9"/>
    <p:sldId id="288" r:id="rId10"/>
    <p:sldId id="318" r:id="rId11"/>
    <p:sldId id="286" r:id="rId12"/>
    <p:sldId id="297" r:id="rId13"/>
    <p:sldId id="296" r:id="rId14"/>
    <p:sldId id="299" r:id="rId15"/>
    <p:sldId id="298" r:id="rId16"/>
    <p:sldId id="300" r:id="rId17"/>
    <p:sldId id="304" r:id="rId18"/>
    <p:sldId id="317" r:id="rId19"/>
    <p:sldId id="301" r:id="rId20"/>
    <p:sldId id="302" r:id="rId21"/>
    <p:sldId id="303" r:id="rId22"/>
    <p:sldId id="320" r:id="rId23"/>
    <p:sldId id="321" r:id="rId24"/>
    <p:sldId id="305" r:id="rId25"/>
    <p:sldId id="306" r:id="rId26"/>
    <p:sldId id="307" r:id="rId27"/>
    <p:sldId id="312" r:id="rId28"/>
    <p:sldId id="308" r:id="rId29"/>
    <p:sldId id="309" r:id="rId30"/>
    <p:sldId id="310" r:id="rId31"/>
    <p:sldId id="314" r:id="rId32"/>
    <p:sldId id="315" r:id="rId33"/>
    <p:sldId id="319" r:id="rId34"/>
    <p:sldId id="322" r:id="rId35"/>
    <p:sldId id="323" r:id="rId36"/>
    <p:sldId id="316" r:id="rId3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prnPr clrMode="bw"/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 showOutlineIcons="0">
    <p:restoredLeft sz="15620"/>
    <p:restoredTop sz="92415" autoAdjust="0"/>
  </p:normalViewPr>
  <p:slideViewPr>
    <p:cSldViewPr snapToObjects="1">
      <p:cViewPr>
        <p:scale>
          <a:sx n="100" d="100"/>
          <a:sy n="100" d="100"/>
        </p:scale>
        <p:origin x="-2696" y="-1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5" Type="http://schemas.openxmlformats.org/officeDocument/2006/relationships/slide" Target="slides/slide34.xml"/><Relationship Id="rId31" Type="http://schemas.openxmlformats.org/officeDocument/2006/relationships/slide" Target="slides/slide30.xml"/><Relationship Id="rId34" Type="http://schemas.openxmlformats.org/officeDocument/2006/relationships/slide" Target="slides/slide33.xml"/><Relationship Id="rId39" Type="http://schemas.openxmlformats.org/officeDocument/2006/relationships/handoutMaster" Target="handoutMasters/handoutMaster1.xml"/><Relationship Id="rId40" Type="http://schemas.openxmlformats.org/officeDocument/2006/relationships/printerSettings" Target="printerSettings/printerSettings1.bin"/><Relationship Id="rId7" Type="http://schemas.openxmlformats.org/officeDocument/2006/relationships/slide" Target="slides/slide6.xml"/><Relationship Id="rId36" Type="http://schemas.openxmlformats.org/officeDocument/2006/relationships/slide" Target="slides/slide35.xml"/><Relationship Id="rId43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0" Type="http://schemas.openxmlformats.org/officeDocument/2006/relationships/slide" Target="slides/slide9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9" Type="http://schemas.openxmlformats.org/officeDocument/2006/relationships/slide" Target="slides/slide8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7" Type="http://schemas.openxmlformats.org/officeDocument/2006/relationships/slide" Target="slides/slide26.xml"/><Relationship Id="rId14" Type="http://schemas.openxmlformats.org/officeDocument/2006/relationships/slide" Target="slides/slide13.xml"/><Relationship Id="rId23" Type="http://schemas.openxmlformats.org/officeDocument/2006/relationships/slide" Target="slides/slide22.xml"/><Relationship Id="rId4" Type="http://schemas.openxmlformats.org/officeDocument/2006/relationships/slide" Target="slides/slide3.xml"/><Relationship Id="rId28" Type="http://schemas.openxmlformats.org/officeDocument/2006/relationships/slide" Target="slides/slide27.xml"/><Relationship Id="rId26" Type="http://schemas.openxmlformats.org/officeDocument/2006/relationships/slide" Target="slides/slide25.xml"/><Relationship Id="rId30" Type="http://schemas.openxmlformats.org/officeDocument/2006/relationships/slide" Target="slides/slide29.xml"/><Relationship Id="rId11" Type="http://schemas.openxmlformats.org/officeDocument/2006/relationships/slide" Target="slides/slide10.xml"/><Relationship Id="rId42" Type="http://schemas.openxmlformats.org/officeDocument/2006/relationships/viewProps" Target="viewProps.xml"/><Relationship Id="rId29" Type="http://schemas.openxmlformats.org/officeDocument/2006/relationships/slide" Target="slides/slide28.xml"/><Relationship Id="rId6" Type="http://schemas.openxmlformats.org/officeDocument/2006/relationships/slide" Target="slides/slide5.xml"/><Relationship Id="rId16" Type="http://schemas.openxmlformats.org/officeDocument/2006/relationships/slide" Target="slides/slide15.xml"/><Relationship Id="rId33" Type="http://schemas.openxmlformats.org/officeDocument/2006/relationships/slide" Target="slides/slide32.xml"/><Relationship Id="rId44" Type="http://schemas.openxmlformats.org/officeDocument/2006/relationships/tableStyles" Target="tableStyles.xml"/><Relationship Id="rId4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9" Type="http://schemas.openxmlformats.org/officeDocument/2006/relationships/slide" Target="slides/slide18.xml"/><Relationship Id="rId38" Type="http://schemas.openxmlformats.org/officeDocument/2006/relationships/notesMaster" Target="notesMasters/notesMaster1.xml"/><Relationship Id="rId20" Type="http://schemas.openxmlformats.org/officeDocument/2006/relationships/slide" Target="slides/slide19.xml"/><Relationship Id="rId22" Type="http://schemas.openxmlformats.org/officeDocument/2006/relationships/slide" Target="slides/slide21.xml"/><Relationship Id="rId21" Type="http://schemas.openxmlformats.org/officeDocument/2006/relationships/slide" Target="slides/slide20.xml"/><Relationship Id="rId2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8C5E4DF-F62B-7145-B830-6249BADF95F1}" type="datetimeFigureOut">
              <a:rPr lang="en-US" smtClean="0"/>
              <a:pPr/>
              <a:t>3/4/09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F03097B-1EDD-1245-BD6E-F5F256F271F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5C4766C-6F4A-1B44-B617-AFF70727E767}" type="datetimeFigureOut">
              <a:rPr lang="en-US" smtClean="0"/>
              <a:pPr/>
              <a:t>3/4/09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703AF3D-E399-294D-8F69-3F888B49472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81BDA-3A75-004C-AD0C-C9F6D96EBFF5}" type="datetimeFigureOut">
              <a:rPr lang="en-US" smtClean="0"/>
              <a:pPr/>
              <a:t>3/4/09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74404-3988-B446-A118-F19F26F1B0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81BDA-3A75-004C-AD0C-C9F6D96EBFF5}" type="datetimeFigureOut">
              <a:rPr lang="en-US" smtClean="0"/>
              <a:pPr/>
              <a:t>3/4/09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74404-3988-B446-A118-F19F26F1B0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81BDA-3A75-004C-AD0C-C9F6D96EBFF5}" type="datetimeFigureOut">
              <a:rPr lang="en-US" smtClean="0"/>
              <a:pPr/>
              <a:t>3/4/09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74404-3988-B446-A118-F19F26F1B0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81BDA-3A75-004C-AD0C-C9F6D96EBFF5}" type="datetimeFigureOut">
              <a:rPr lang="en-US" smtClean="0"/>
              <a:pPr/>
              <a:t>3/4/09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74404-3988-B446-A118-F19F26F1B0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81BDA-3A75-004C-AD0C-C9F6D96EBFF5}" type="datetimeFigureOut">
              <a:rPr lang="en-US" smtClean="0"/>
              <a:pPr/>
              <a:t>3/4/09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74404-3988-B446-A118-F19F26F1B0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81BDA-3A75-004C-AD0C-C9F6D96EBFF5}" type="datetimeFigureOut">
              <a:rPr lang="en-US" smtClean="0"/>
              <a:pPr/>
              <a:t>3/4/09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74404-3988-B446-A118-F19F26F1B0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81BDA-3A75-004C-AD0C-C9F6D96EBFF5}" type="datetimeFigureOut">
              <a:rPr lang="en-US" smtClean="0"/>
              <a:pPr/>
              <a:t>3/4/09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74404-3988-B446-A118-F19F26F1B0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81BDA-3A75-004C-AD0C-C9F6D96EBFF5}" type="datetimeFigureOut">
              <a:rPr lang="en-US" smtClean="0"/>
              <a:pPr/>
              <a:t>3/4/09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74404-3988-B446-A118-F19F26F1B0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81BDA-3A75-004C-AD0C-C9F6D96EBFF5}" type="datetimeFigureOut">
              <a:rPr lang="en-US" smtClean="0"/>
              <a:pPr/>
              <a:t>3/4/09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74404-3988-B446-A118-F19F26F1B0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81BDA-3A75-004C-AD0C-C9F6D96EBFF5}" type="datetimeFigureOut">
              <a:rPr lang="en-US" smtClean="0"/>
              <a:pPr/>
              <a:t>3/4/09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74404-3988-B446-A118-F19F26F1B0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81BDA-3A75-004C-AD0C-C9F6D96EBFF5}" type="datetimeFigureOut">
              <a:rPr lang="en-US" smtClean="0"/>
              <a:pPr/>
              <a:t>3/4/09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74404-3988-B446-A118-F19F26F1B0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4" Type="http://schemas.openxmlformats.org/officeDocument/2006/relationships/slideLayout" Target="../slideLayouts/slideLayout4.xml"/><Relationship Id="rId10" Type="http://schemas.openxmlformats.org/officeDocument/2006/relationships/slideLayout" Target="../slideLayouts/slideLayout10.xml"/><Relationship Id="rId5" Type="http://schemas.openxmlformats.org/officeDocument/2006/relationships/slideLayout" Target="../slideLayouts/slideLayout5.xml"/><Relationship Id="rId7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9" Type="http://schemas.openxmlformats.org/officeDocument/2006/relationships/slideLayout" Target="../slideLayouts/slideLayout9.xml"/><Relationship Id="rId3" Type="http://schemas.openxmlformats.org/officeDocument/2006/relationships/slideLayout" Target="../slideLayouts/slideLayout3.xml"/><Relationship Id="rId6" Type="http://schemas.openxmlformats.org/officeDocument/2006/relationships/slideLayout" Target="../slideLayouts/slideLayout6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781BDA-3A75-004C-AD0C-C9F6D96EBFF5}" type="datetimeFigureOut">
              <a:rPr lang="en-US" smtClean="0"/>
              <a:pPr/>
              <a:t>3/4/09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E74404-3988-B446-A118-F19F26F1B08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4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Relationship Id="rId3" Type="http://schemas.openxmlformats.org/officeDocument/2006/relationships/image" Target="../media/image5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3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Sorting Part 2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CS221 – 3/4/09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Selection Sort Complexity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Comparisons</a:t>
            </a:r>
            <a:r>
              <a:rPr lang="en-US" dirty="0" smtClean="0"/>
              <a:t>: O(n^2)</a:t>
            </a:r>
            <a:endParaRPr lang="en-US" b="1" dirty="0" smtClean="0"/>
          </a:p>
          <a:p>
            <a:r>
              <a:rPr lang="en-US" b="1" dirty="0" smtClean="0"/>
              <a:t>Exchanges</a:t>
            </a:r>
            <a:r>
              <a:rPr lang="en-US" dirty="0" smtClean="0"/>
              <a:t>: </a:t>
            </a:r>
            <a:r>
              <a:rPr lang="en-US" dirty="0" err="1" smtClean="0"/>
              <a:t>O(n</a:t>
            </a:r>
            <a:r>
              <a:rPr lang="en-US" dirty="0" smtClean="0"/>
              <a:t>)</a:t>
            </a:r>
            <a:endParaRPr lang="en-US" b="1" dirty="0" smtClean="0"/>
          </a:p>
          <a:p>
            <a:r>
              <a:rPr lang="en-US" b="1" dirty="0" smtClean="0"/>
              <a:t>Space</a:t>
            </a:r>
            <a:r>
              <a:rPr lang="en-US" dirty="0" smtClean="0"/>
              <a:t>: O(1)</a:t>
            </a:r>
            <a:endParaRPr lang="en-US" b="1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Sort Matrix</a:t>
            </a:r>
            <a:endParaRPr lang="en-US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077200" cy="4907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15440"/>
                <a:gridCol w="1615440"/>
                <a:gridCol w="1615440"/>
                <a:gridCol w="1615440"/>
                <a:gridCol w="1615440"/>
              </a:tblGrid>
              <a:tr h="609600">
                <a:tc>
                  <a:txBody>
                    <a:bodyPr/>
                    <a:lstStyle/>
                    <a:p>
                      <a:r>
                        <a:rPr lang="en-US" dirty="0" smtClean="0"/>
                        <a:t>Name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Worst Time Complexity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Average Time Complexity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Best Time Complexity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Worst</a:t>
                      </a:r>
                      <a:r>
                        <a:rPr lang="en-US" baseline="0" dirty="0" smtClean="0"/>
                        <a:t> Space (Auxiliary)</a:t>
                      </a:r>
                      <a:endParaRPr lang="en-US" dirty="0"/>
                    </a:p>
                  </a:txBody>
                  <a:tcPr/>
                </a:tc>
              </a:tr>
              <a:tr h="60960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Selection</a:t>
                      </a:r>
                      <a:r>
                        <a:rPr lang="en-US" b="1" baseline="0" dirty="0" smtClean="0"/>
                        <a:t> Sort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O(n^2)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O(n^2)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O(n^2)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O(1)</a:t>
                      </a:r>
                      <a:endParaRPr lang="en-US" dirty="0"/>
                    </a:p>
                  </a:txBody>
                  <a:tcPr/>
                </a:tc>
              </a:tr>
              <a:tr h="60960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Bubble Sort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60960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Insertion Sort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60960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Shell Sort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60960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Merge</a:t>
                      </a:r>
                      <a:r>
                        <a:rPr lang="en-US" b="1" baseline="0" dirty="0" smtClean="0"/>
                        <a:t> Sort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60960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Heap Sort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609600">
                <a:tc>
                  <a:txBody>
                    <a:bodyPr/>
                    <a:lstStyle/>
                    <a:p>
                      <a:r>
                        <a:rPr lang="en-US" b="1" dirty="0" err="1" smtClean="0"/>
                        <a:t>Quicksort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Bubble Sort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Simple to implement</a:t>
            </a:r>
          </a:p>
          <a:p>
            <a:r>
              <a:rPr lang="en-US" dirty="0" smtClean="0"/>
              <a:t>Easy to understand</a:t>
            </a:r>
          </a:p>
          <a:p>
            <a:r>
              <a:rPr lang="en-US" dirty="0" smtClean="0"/>
              <a:t>Bad (worst) performance</a:t>
            </a:r>
          </a:p>
          <a:p>
            <a:endParaRPr lang="en-US" dirty="0" smtClean="0"/>
          </a:p>
          <a:p>
            <a:endParaRPr lang="en-US" dirty="0" smtClean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Bubble Sort Algorithm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For each item in the list</a:t>
            </a:r>
          </a:p>
          <a:p>
            <a:r>
              <a:rPr lang="en-US" dirty="0" smtClean="0"/>
              <a:t>Compare to the item above</a:t>
            </a:r>
          </a:p>
          <a:p>
            <a:r>
              <a:rPr lang="en-US" dirty="0" smtClean="0"/>
              <a:t>Swap if they are out of order</a:t>
            </a:r>
          </a:p>
          <a:p>
            <a:r>
              <a:rPr lang="en-US" dirty="0" smtClean="0"/>
              <a:t>Repeat over the list until there are no more swaps</a:t>
            </a:r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  <a:endParaRPr lang="en-US" dirty="0"/>
          </a:p>
        </p:txBody>
      </p:sp>
      <p:pic>
        <p:nvPicPr>
          <p:cNvPr id="11" name="Picture 10" descr="Picture 6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00400" y="3124200"/>
            <a:ext cx="2612571" cy="1422400"/>
          </a:xfrm>
          <a:prstGeom prst="rect">
            <a:avLst/>
          </a:prstGeom>
        </p:spPr>
      </p:pic>
      <p:pic>
        <p:nvPicPr>
          <p:cNvPr id="12" name="Picture 11" descr="Picture 7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00400" y="4940300"/>
            <a:ext cx="2545030" cy="1460500"/>
          </a:xfrm>
          <a:prstGeom prst="rect">
            <a:avLst/>
          </a:prstGeom>
        </p:spPr>
      </p:pic>
      <p:pic>
        <p:nvPicPr>
          <p:cNvPr id="13" name="Picture 12" descr="Picture 8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00400" y="1417638"/>
            <a:ext cx="2482976" cy="1477962"/>
          </a:xfrm>
          <a:prstGeom prst="rect">
            <a:avLst/>
          </a:prstGeom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Bubble Sort Visual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http://</a:t>
            </a:r>
            <a:r>
              <a:rPr lang="en-US" dirty="0" err="1" smtClean="0"/>
              <a:t>coderaptors.com/?BubbleSort</a:t>
            </a:r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Pseudo Code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US" dirty="0" smtClean="0"/>
              <a:t>do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/>
              <a:t>itemsSwapped</a:t>
            </a:r>
            <a:r>
              <a:rPr lang="en-US" dirty="0" smtClean="0"/>
              <a:t> = false</a:t>
            </a:r>
          </a:p>
          <a:p>
            <a:pPr>
              <a:buNone/>
            </a:pPr>
            <a:r>
              <a:rPr lang="en-US" dirty="0" smtClean="0"/>
              <a:t>	for index = 0 to </a:t>
            </a:r>
            <a:r>
              <a:rPr lang="en-US" dirty="0" err="1" smtClean="0"/>
              <a:t>array.length</a:t>
            </a:r>
            <a:r>
              <a:rPr lang="en-US" dirty="0" smtClean="0"/>
              <a:t> - 2 </a:t>
            </a:r>
          </a:p>
          <a:p>
            <a:pPr>
              <a:buNone/>
            </a:pPr>
            <a:r>
              <a:rPr lang="en-US" dirty="0" smtClean="0"/>
              <a:t>		if (</a:t>
            </a:r>
            <a:r>
              <a:rPr lang="en-US" dirty="0" err="1" smtClean="0"/>
              <a:t>array[index</a:t>
            </a:r>
            <a:r>
              <a:rPr lang="en-US" dirty="0" smtClean="0"/>
              <a:t>] &gt; array[index+1]</a:t>
            </a:r>
          </a:p>
          <a:p>
            <a:pPr>
              <a:buNone/>
            </a:pPr>
            <a:r>
              <a:rPr lang="en-US" dirty="0" smtClean="0"/>
              <a:t>				temp = </a:t>
            </a:r>
            <a:r>
              <a:rPr lang="en-US" dirty="0" err="1" smtClean="0"/>
              <a:t>array[index</a:t>
            </a:r>
            <a:r>
              <a:rPr lang="en-US" dirty="0" smtClean="0"/>
              <a:t>]</a:t>
            </a:r>
          </a:p>
          <a:p>
            <a:pPr>
              <a:buNone/>
            </a:pPr>
            <a:r>
              <a:rPr lang="en-US" dirty="0" smtClean="0"/>
              <a:t>				</a:t>
            </a:r>
            <a:r>
              <a:rPr lang="en-US" dirty="0" err="1" smtClean="0"/>
              <a:t>array[index</a:t>
            </a:r>
            <a:r>
              <a:rPr lang="en-US" dirty="0" smtClean="0"/>
              <a:t>] = </a:t>
            </a:r>
            <a:r>
              <a:rPr lang="en-US" dirty="0" err="1" smtClean="0"/>
              <a:t>array[index</a:t>
            </a:r>
            <a:r>
              <a:rPr lang="en-US" dirty="0" smtClean="0"/>
              <a:t> + 1]</a:t>
            </a:r>
          </a:p>
          <a:p>
            <a:pPr>
              <a:buNone/>
            </a:pPr>
            <a:r>
              <a:rPr lang="en-US" dirty="0" smtClean="0"/>
              <a:t>				array[index+1] = temp</a:t>
            </a:r>
          </a:p>
          <a:p>
            <a:pPr>
              <a:buNone/>
            </a:pPr>
            <a:r>
              <a:rPr lang="en-US" dirty="0" smtClean="0"/>
              <a:t>				</a:t>
            </a:r>
            <a:r>
              <a:rPr lang="en-US" dirty="0" err="1" smtClean="0"/>
              <a:t>itemsSwapped</a:t>
            </a:r>
            <a:r>
              <a:rPr lang="en-US" dirty="0" smtClean="0"/>
              <a:t> = true</a:t>
            </a:r>
          </a:p>
          <a:p>
            <a:pPr>
              <a:buNone/>
            </a:pPr>
            <a:r>
              <a:rPr lang="en-US" dirty="0" err="1" smtClean="0"/>
              <a:t>while(itemsSwapped</a:t>
            </a:r>
            <a:r>
              <a:rPr lang="en-US" dirty="0" smtClean="0"/>
              <a:t>)</a:t>
            </a:r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Bubble Sort Complexity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is the time complexity?</a:t>
            </a:r>
          </a:p>
          <a:p>
            <a:pPr lvl="1"/>
            <a:r>
              <a:rPr lang="en-US" dirty="0" smtClean="0"/>
              <a:t>How many comparisons?</a:t>
            </a:r>
          </a:p>
          <a:p>
            <a:pPr lvl="1"/>
            <a:r>
              <a:rPr lang="en-US" dirty="0" smtClean="0"/>
              <a:t>How many exchanges?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What is the space complexity?</a:t>
            </a:r>
          </a:p>
          <a:p>
            <a:pPr lvl="1"/>
            <a:r>
              <a:rPr lang="en-US" dirty="0" smtClean="0"/>
              <a:t>Is the data exchanged in-place?</a:t>
            </a:r>
          </a:p>
          <a:p>
            <a:pPr lvl="1"/>
            <a:r>
              <a:rPr lang="en-US" dirty="0" smtClean="0"/>
              <a:t>Does the algorithm require auxiliary storage?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Bubble Sort Complexity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Comparisons</a:t>
            </a:r>
            <a:r>
              <a:rPr lang="en-US" dirty="0" smtClean="0"/>
              <a:t>: O(n^2)</a:t>
            </a:r>
            <a:endParaRPr lang="en-US" b="1" dirty="0" smtClean="0"/>
          </a:p>
          <a:p>
            <a:r>
              <a:rPr lang="en-US" b="1" dirty="0" smtClean="0"/>
              <a:t>Exchanges</a:t>
            </a:r>
            <a:r>
              <a:rPr lang="en-US" dirty="0" smtClean="0"/>
              <a:t>: O(n^2)</a:t>
            </a:r>
            <a:endParaRPr lang="en-US" b="1" dirty="0" smtClean="0"/>
          </a:p>
          <a:p>
            <a:r>
              <a:rPr lang="en-US" b="1" dirty="0" smtClean="0"/>
              <a:t>Space</a:t>
            </a:r>
            <a:r>
              <a:rPr lang="en-US" dirty="0" smtClean="0"/>
              <a:t>: O(1)</a:t>
            </a:r>
            <a:endParaRPr lang="en-US" b="1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to Optimize?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Notice that high values migrate to the top with each pass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Announcements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Midterm: 3/11</a:t>
            </a:r>
          </a:p>
          <a:p>
            <a:pPr lvl="1"/>
            <a:r>
              <a:rPr lang="en-US" dirty="0" smtClean="0"/>
              <a:t>15% of your total grade</a:t>
            </a:r>
          </a:p>
          <a:p>
            <a:pPr lvl="1"/>
            <a:r>
              <a:rPr lang="en-US" dirty="0" smtClean="0"/>
              <a:t>We will review in class on 3/9</a:t>
            </a:r>
          </a:p>
          <a:p>
            <a:pPr lvl="1"/>
            <a:r>
              <a:rPr lang="en-US" dirty="0" smtClean="0"/>
              <a:t>You can bring one sheet of paper (both sides)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Guest Lectures</a:t>
            </a:r>
          </a:p>
          <a:p>
            <a:pPr lvl="1"/>
            <a:r>
              <a:rPr lang="en-US" b="1" dirty="0" smtClean="0"/>
              <a:t>Joe </a:t>
            </a:r>
            <a:r>
              <a:rPr lang="en-US" b="1" dirty="0" err="1" smtClean="0"/>
              <a:t>Walkuski</a:t>
            </a:r>
            <a:r>
              <a:rPr lang="en-US" b="1" dirty="0" smtClean="0"/>
              <a:t> on 3/27</a:t>
            </a:r>
            <a:r>
              <a:rPr lang="en-US" dirty="0" smtClean="0"/>
              <a:t>: Starting a technology business</a:t>
            </a:r>
          </a:p>
          <a:p>
            <a:pPr lvl="1"/>
            <a:r>
              <a:rPr lang="en-US" b="1" dirty="0" smtClean="0"/>
              <a:t>Joe </a:t>
            </a:r>
            <a:r>
              <a:rPr lang="en-US" b="1" dirty="0" err="1" smtClean="0"/>
              <a:t>Basirico</a:t>
            </a:r>
            <a:r>
              <a:rPr lang="en-US" b="1" dirty="0" smtClean="0"/>
              <a:t> on 4/17</a:t>
            </a:r>
            <a:r>
              <a:rPr lang="en-US" dirty="0" smtClean="0"/>
              <a:t>: Security Attacks and Vulnerabilities</a:t>
            </a:r>
          </a:p>
          <a:p>
            <a:pPr lvl="1"/>
            <a:endParaRPr 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Optimized Bubble Sort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en-US" dirty="0" err="1" smtClean="0"/>
              <a:t>passNumber</a:t>
            </a:r>
            <a:r>
              <a:rPr lang="en-US" dirty="0" smtClean="0"/>
              <a:t> = 0</a:t>
            </a:r>
          </a:p>
          <a:p>
            <a:pPr>
              <a:buNone/>
            </a:pPr>
            <a:r>
              <a:rPr lang="en-US" dirty="0" smtClean="0"/>
              <a:t>do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/>
              <a:t>itemsSwapped</a:t>
            </a:r>
            <a:r>
              <a:rPr lang="en-US" dirty="0" smtClean="0"/>
              <a:t> = false</a:t>
            </a:r>
          </a:p>
          <a:p>
            <a:pPr>
              <a:buNone/>
            </a:pPr>
            <a:r>
              <a:rPr lang="en-US" dirty="0" smtClean="0"/>
              <a:t>	for index = 0 to </a:t>
            </a:r>
            <a:r>
              <a:rPr lang="en-US" dirty="0" err="1" smtClean="0"/>
              <a:t>array.length</a:t>
            </a:r>
            <a:r>
              <a:rPr lang="en-US" dirty="0" smtClean="0"/>
              <a:t> - 2 - </a:t>
            </a:r>
            <a:r>
              <a:rPr lang="en-US" dirty="0" err="1" smtClean="0"/>
              <a:t>passNumber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		if (</a:t>
            </a:r>
            <a:r>
              <a:rPr lang="en-US" dirty="0" err="1" smtClean="0"/>
              <a:t>array[index</a:t>
            </a:r>
            <a:r>
              <a:rPr lang="en-US" dirty="0" smtClean="0"/>
              <a:t>] &gt; array[index+1]</a:t>
            </a:r>
          </a:p>
          <a:p>
            <a:pPr>
              <a:buNone/>
            </a:pPr>
            <a:r>
              <a:rPr lang="en-US" dirty="0" smtClean="0"/>
              <a:t>				temp = </a:t>
            </a:r>
            <a:r>
              <a:rPr lang="en-US" dirty="0" err="1" smtClean="0"/>
              <a:t>array[index</a:t>
            </a:r>
            <a:r>
              <a:rPr lang="en-US" dirty="0" smtClean="0"/>
              <a:t>]</a:t>
            </a:r>
          </a:p>
          <a:p>
            <a:pPr>
              <a:buNone/>
            </a:pPr>
            <a:r>
              <a:rPr lang="en-US" dirty="0" smtClean="0"/>
              <a:t>				</a:t>
            </a:r>
            <a:r>
              <a:rPr lang="en-US" dirty="0" err="1" smtClean="0"/>
              <a:t>array[index</a:t>
            </a:r>
            <a:r>
              <a:rPr lang="en-US" dirty="0" smtClean="0"/>
              <a:t>] = </a:t>
            </a:r>
            <a:r>
              <a:rPr lang="en-US" dirty="0" err="1" smtClean="0"/>
              <a:t>array[index</a:t>
            </a:r>
            <a:r>
              <a:rPr lang="en-US" dirty="0" smtClean="0"/>
              <a:t> + 1]</a:t>
            </a:r>
          </a:p>
          <a:p>
            <a:pPr>
              <a:buNone/>
            </a:pPr>
            <a:r>
              <a:rPr lang="en-US" dirty="0" smtClean="0"/>
              <a:t>				array[index+1] = temp</a:t>
            </a:r>
          </a:p>
          <a:p>
            <a:pPr>
              <a:buNone/>
            </a:pPr>
            <a:r>
              <a:rPr lang="en-US" dirty="0" smtClean="0"/>
              <a:t>				</a:t>
            </a:r>
            <a:r>
              <a:rPr lang="en-US" dirty="0" err="1" smtClean="0"/>
              <a:t>itemsSwapped</a:t>
            </a:r>
            <a:r>
              <a:rPr lang="en-US" dirty="0" smtClean="0"/>
              <a:t> = true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/>
              <a:t>passNumber</a:t>
            </a:r>
            <a:r>
              <a:rPr lang="en-US" dirty="0" smtClean="0"/>
              <a:t>++</a:t>
            </a:r>
          </a:p>
          <a:p>
            <a:pPr>
              <a:buNone/>
            </a:pPr>
            <a:r>
              <a:rPr lang="en-US" dirty="0" err="1" smtClean="0"/>
              <a:t>while(itemsSwapped</a:t>
            </a:r>
            <a:r>
              <a:rPr lang="en-US" dirty="0" smtClean="0"/>
              <a:t>)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Optimized Complexity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Does it change the big O value?</a:t>
            </a:r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What is the impact?</a:t>
            </a:r>
            <a:endParaRPr lang="en-US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is Bubble Sort so Slow?</a:t>
            </a:r>
            <a:endParaRPr lang="en-US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Bubble Sort Performance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On average it requires many more exchanges than selection sort</a:t>
            </a:r>
          </a:p>
          <a:p>
            <a:endParaRPr lang="en-US" dirty="0" smtClean="0"/>
          </a:p>
          <a:p>
            <a:r>
              <a:rPr lang="en-US" dirty="0" smtClean="0"/>
              <a:t>Even though both are O(n^2), bubble sort is 40% slower!</a:t>
            </a:r>
            <a:endParaRPr lang="en-US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Sort Matrix</a:t>
            </a:r>
            <a:endParaRPr lang="en-US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077200" cy="4907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15440"/>
                <a:gridCol w="1615440"/>
                <a:gridCol w="1615440"/>
                <a:gridCol w="1615440"/>
                <a:gridCol w="1615440"/>
              </a:tblGrid>
              <a:tr h="609600">
                <a:tc>
                  <a:txBody>
                    <a:bodyPr/>
                    <a:lstStyle/>
                    <a:p>
                      <a:r>
                        <a:rPr lang="en-US" dirty="0" smtClean="0"/>
                        <a:t>Name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Worst Time Complexity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Average Time Complexity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Best Time Complexity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Worst</a:t>
                      </a:r>
                      <a:r>
                        <a:rPr lang="en-US" baseline="0" dirty="0" smtClean="0"/>
                        <a:t> Space (Auxiliary)</a:t>
                      </a:r>
                      <a:endParaRPr lang="en-US" dirty="0"/>
                    </a:p>
                  </a:txBody>
                  <a:tcPr/>
                </a:tc>
              </a:tr>
              <a:tr h="60960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Selection</a:t>
                      </a:r>
                      <a:r>
                        <a:rPr lang="en-US" b="1" baseline="0" dirty="0" smtClean="0"/>
                        <a:t> Sort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O(n^2)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O(n^2)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O(n^2)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O(1)</a:t>
                      </a:r>
                      <a:endParaRPr lang="en-US" dirty="0"/>
                    </a:p>
                  </a:txBody>
                  <a:tcPr/>
                </a:tc>
              </a:tr>
              <a:tr h="60960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Bubble Sort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O(n^2)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O(n^2)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O(n</a:t>
                      </a:r>
                      <a:r>
                        <a:rPr lang="en-US" dirty="0" smtClean="0"/>
                        <a:t>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O(1)</a:t>
                      </a:r>
                      <a:endParaRPr lang="en-US" dirty="0"/>
                    </a:p>
                  </a:txBody>
                  <a:tcPr/>
                </a:tc>
              </a:tr>
              <a:tr h="60960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Insertion Sort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60960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Shell Sort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60960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Merge</a:t>
                      </a:r>
                      <a:r>
                        <a:rPr lang="en-US" b="1" baseline="0" dirty="0" smtClean="0"/>
                        <a:t> Sort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60960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Heap Sort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609600">
                <a:tc>
                  <a:txBody>
                    <a:bodyPr/>
                    <a:lstStyle/>
                    <a:p>
                      <a:r>
                        <a:rPr lang="en-US" b="1" dirty="0" err="1" smtClean="0"/>
                        <a:t>Quicksort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Insertion Sort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Still slow for large amounts of data, but…</a:t>
            </a:r>
          </a:p>
          <a:p>
            <a:r>
              <a:rPr lang="en-US" dirty="0" smtClean="0"/>
              <a:t>Better performance than bubble or selection sort</a:t>
            </a:r>
          </a:p>
          <a:p>
            <a:r>
              <a:rPr lang="en-US" dirty="0" smtClean="0"/>
              <a:t>Efficient for small data sets</a:t>
            </a:r>
          </a:p>
          <a:p>
            <a:r>
              <a:rPr lang="en-US" dirty="0" smtClean="0"/>
              <a:t>Simple to implement and understand</a:t>
            </a:r>
            <a:endParaRPr lang="en-US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Insertion Sort Algorithm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sz="2800" dirty="0" smtClean="0"/>
              <a:t>Assume a sorted and unsorted portion of the array</a:t>
            </a:r>
          </a:p>
          <a:p>
            <a:r>
              <a:rPr lang="en-US" sz="2800" dirty="0" smtClean="0"/>
              <a:t>Unsorted portion starts as the first item only</a:t>
            </a:r>
          </a:p>
          <a:p>
            <a:r>
              <a:rPr lang="en-US" sz="2800" dirty="0" smtClean="0"/>
              <a:t>For each item in the unsorted portion of the list</a:t>
            </a:r>
          </a:p>
          <a:p>
            <a:r>
              <a:rPr lang="en-US" sz="2800" dirty="0" smtClean="0"/>
              <a:t>Insert the item into its proper place in the sorted portion of the list</a:t>
            </a:r>
          </a:p>
          <a:p>
            <a:r>
              <a:rPr lang="en-US" sz="2800" dirty="0" smtClean="0"/>
              <a:t>Grow the sorted portion by one item and repeat</a:t>
            </a:r>
          </a:p>
          <a:p>
            <a:pPr>
              <a:buNone/>
            </a:pPr>
            <a:endParaRPr lang="en-US" sz="2800" dirty="0" smtClean="0"/>
          </a:p>
          <a:p>
            <a:pPr>
              <a:buNone/>
            </a:pPr>
            <a:r>
              <a:rPr lang="en-US" sz="2800" dirty="0" smtClean="0"/>
              <a:t>In other words:</a:t>
            </a:r>
          </a:p>
          <a:p>
            <a:r>
              <a:rPr lang="en-US" sz="2800" dirty="0" smtClean="0"/>
              <a:t>For each item in the array starting with the second item</a:t>
            </a:r>
          </a:p>
          <a:p>
            <a:r>
              <a:rPr lang="en-US" sz="2800" dirty="0" smtClean="0"/>
              <a:t>Shift each preceding item one slot up in the array</a:t>
            </a:r>
          </a:p>
          <a:p>
            <a:r>
              <a:rPr lang="en-US" sz="2800" dirty="0" smtClean="0"/>
              <a:t>Until the correct location is found for the original item</a:t>
            </a:r>
          </a:p>
          <a:p>
            <a:endParaRPr lang="en-US" sz="2800" dirty="0" smtClean="0"/>
          </a:p>
          <a:p>
            <a:endParaRPr lang="en-US" sz="2800" dirty="0" smtClean="0"/>
          </a:p>
          <a:p>
            <a:endParaRPr lang="en-US" sz="2800" b="1" dirty="0" smtClean="0"/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Insertion Sort Algorithm</a:t>
            </a:r>
            <a:endParaRPr lang="en-US" dirty="0"/>
          </a:p>
        </p:txBody>
      </p:sp>
      <p:pic>
        <p:nvPicPr>
          <p:cNvPr id="4" name="Picture 3" descr="Picture 1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95400" y="2209800"/>
            <a:ext cx="6299200" cy="3352800"/>
          </a:xfrm>
          <a:prstGeom prst="rect">
            <a:avLst/>
          </a:prstGeom>
        </p:spPr>
      </p:pic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Insertion Sort Visual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http://</a:t>
            </a:r>
            <a:r>
              <a:rPr lang="en-US" dirty="0" err="1" smtClean="0"/>
              <a:t>coderaptors.com/?InsertionSort</a:t>
            </a:r>
            <a:endParaRPr lang="en-US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Pseudo Code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For index = 1 to </a:t>
            </a:r>
            <a:r>
              <a:rPr lang="en-US" dirty="0" err="1" smtClean="0"/>
              <a:t>array.length</a:t>
            </a:r>
            <a:r>
              <a:rPr lang="en-US" dirty="0" smtClean="0"/>
              <a:t> – 1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/>
              <a:t>insert(array</a:t>
            </a:r>
            <a:r>
              <a:rPr lang="en-US" dirty="0" smtClean="0"/>
              <a:t>, index)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	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Selection Sort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Find the smallest item in the list</a:t>
            </a:r>
          </a:p>
          <a:p>
            <a:pPr>
              <a:buNone/>
            </a:pPr>
            <a:r>
              <a:rPr lang="en-US" dirty="0" smtClean="0"/>
              <a:t>Swap with the </a:t>
            </a:r>
            <a:r>
              <a:rPr lang="en-US" smtClean="0"/>
              <a:t>first unsorted item </a:t>
            </a:r>
            <a:r>
              <a:rPr lang="en-US" dirty="0" smtClean="0"/>
              <a:t>in the list</a:t>
            </a:r>
          </a:p>
          <a:p>
            <a:pPr>
              <a:buNone/>
            </a:pPr>
            <a:r>
              <a:rPr lang="en-US" dirty="0" smtClean="0"/>
              <a:t>Repeat for remainder of the list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Insert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err="1" smtClean="0"/>
              <a:t>insertValue</a:t>
            </a:r>
            <a:r>
              <a:rPr lang="en-US" dirty="0" smtClean="0"/>
              <a:t> = </a:t>
            </a:r>
            <a:r>
              <a:rPr lang="en-US" dirty="0" err="1" smtClean="0"/>
              <a:t>array[index</a:t>
            </a:r>
            <a:r>
              <a:rPr lang="en-US" dirty="0" smtClean="0"/>
              <a:t>]</a:t>
            </a:r>
          </a:p>
          <a:p>
            <a:pPr>
              <a:buNone/>
            </a:pPr>
            <a:r>
              <a:rPr lang="en-US" dirty="0" smtClean="0"/>
              <a:t>While index &gt; 0 and </a:t>
            </a:r>
            <a:r>
              <a:rPr lang="en-US" dirty="0" err="1" smtClean="0"/>
              <a:t>insertValue</a:t>
            </a:r>
            <a:r>
              <a:rPr lang="en-US" dirty="0" smtClean="0"/>
              <a:t> &lt; array[index-1]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/>
              <a:t>array[index</a:t>
            </a:r>
            <a:r>
              <a:rPr lang="en-US" dirty="0" smtClean="0"/>
              <a:t>] = array[index-1]</a:t>
            </a:r>
          </a:p>
          <a:p>
            <a:pPr>
              <a:buNone/>
            </a:pPr>
            <a:r>
              <a:rPr lang="en-US" dirty="0" smtClean="0"/>
              <a:t>	index--</a:t>
            </a:r>
          </a:p>
          <a:p>
            <a:pPr>
              <a:buNone/>
            </a:pPr>
            <a:r>
              <a:rPr lang="en-US" dirty="0" err="1" smtClean="0"/>
              <a:t>Array[index</a:t>
            </a:r>
            <a:r>
              <a:rPr lang="en-US" dirty="0" smtClean="0"/>
              <a:t>] = </a:t>
            </a:r>
            <a:r>
              <a:rPr lang="en-US" dirty="0" err="1" smtClean="0"/>
              <a:t>insertValue</a:t>
            </a:r>
            <a:endParaRPr lang="en-US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Insertion Sort Complexity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is the time complexity?</a:t>
            </a:r>
          </a:p>
          <a:p>
            <a:pPr lvl="1"/>
            <a:r>
              <a:rPr lang="en-US" dirty="0" smtClean="0"/>
              <a:t>How many comparisons?</a:t>
            </a:r>
          </a:p>
          <a:p>
            <a:pPr lvl="1"/>
            <a:r>
              <a:rPr lang="en-US" dirty="0" smtClean="0"/>
              <a:t>How many exchanges?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What is the space complexity?</a:t>
            </a:r>
          </a:p>
          <a:p>
            <a:pPr lvl="1"/>
            <a:r>
              <a:rPr lang="en-US" dirty="0" smtClean="0"/>
              <a:t>Is the data exchanged in-place?</a:t>
            </a:r>
          </a:p>
          <a:p>
            <a:pPr lvl="1"/>
            <a:r>
              <a:rPr lang="en-US" dirty="0" smtClean="0"/>
              <a:t>Does the algorithm require auxiliary storage?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Insertion Sort Complexity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Comparisons</a:t>
            </a:r>
            <a:r>
              <a:rPr lang="en-US" dirty="0" smtClean="0"/>
              <a:t>: O(n^2)</a:t>
            </a:r>
            <a:endParaRPr lang="en-US" b="1" dirty="0" smtClean="0"/>
          </a:p>
          <a:p>
            <a:r>
              <a:rPr lang="en-US" b="1" dirty="0" smtClean="0"/>
              <a:t>Exchanges</a:t>
            </a:r>
            <a:r>
              <a:rPr lang="en-US" dirty="0" smtClean="0"/>
              <a:t>: O(n^2)</a:t>
            </a:r>
            <a:endParaRPr lang="en-US" b="1" dirty="0" smtClean="0"/>
          </a:p>
          <a:p>
            <a:r>
              <a:rPr lang="en-US" b="1" dirty="0" smtClean="0"/>
              <a:t>Space</a:t>
            </a:r>
            <a:r>
              <a:rPr lang="en-US" dirty="0" smtClean="0"/>
              <a:t>:</a:t>
            </a:r>
            <a:r>
              <a:rPr lang="en-US" dirty="0" smtClean="0"/>
              <a:t> O(1)</a:t>
            </a:r>
            <a:endParaRPr lang="en-US" b="1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Why is Insertion Sort Fast in Practice?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Up to 2 times faster than bubble sort</a:t>
            </a:r>
          </a:p>
          <a:p>
            <a:r>
              <a:rPr lang="en-US" dirty="0" smtClean="0"/>
              <a:t>Almost 40% faster than selection sort</a:t>
            </a:r>
          </a:p>
          <a:p>
            <a:endParaRPr lang="en-US" dirty="0" smtClean="0"/>
          </a:p>
          <a:p>
            <a:r>
              <a:rPr lang="en-US" dirty="0" smtClean="0"/>
              <a:t>Yet it still has O(n^2) comparisons and exchanges…</a:t>
            </a:r>
            <a:endParaRPr lang="en-US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Insertion Sort Performance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Insertion sort only looks at part of the list in each loop</a:t>
            </a:r>
          </a:p>
          <a:p>
            <a:r>
              <a:rPr lang="en-US" dirty="0" smtClean="0"/>
              <a:t>Total comparisons are half of selection sort</a:t>
            </a:r>
          </a:p>
          <a:p>
            <a:endParaRPr lang="en-US" dirty="0" smtClean="0"/>
          </a:p>
          <a:p>
            <a:r>
              <a:rPr lang="en-US" dirty="0" smtClean="0"/>
              <a:t>Insertion does require more exchanges but…</a:t>
            </a:r>
          </a:p>
          <a:p>
            <a:pPr lvl="1"/>
            <a:r>
              <a:rPr lang="en-US" dirty="0" smtClean="0"/>
              <a:t>Each exchange moves one item instead of three</a:t>
            </a:r>
          </a:p>
          <a:p>
            <a:pPr lvl="1"/>
            <a:r>
              <a:rPr lang="en-US" dirty="0" smtClean="0"/>
              <a:t>Since there is no temp </a:t>
            </a:r>
            <a:r>
              <a:rPr lang="en-US" dirty="0" smtClean="0"/>
              <a:t>storage for most exchanges </a:t>
            </a:r>
            <a:r>
              <a:rPr lang="en-US" dirty="0" smtClean="0"/>
              <a:t>the writes are all within the array</a:t>
            </a:r>
          </a:p>
          <a:p>
            <a:pPr lvl="1"/>
            <a:r>
              <a:rPr lang="en-US" dirty="0" smtClean="0"/>
              <a:t>This means only references are changed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Limited need </a:t>
            </a:r>
            <a:r>
              <a:rPr lang="en-US" dirty="0" smtClean="0"/>
              <a:t>for temporary storage is a real benefit</a:t>
            </a:r>
            <a:endParaRPr lang="en-US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Insertion Sort Performance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For small data-sets ~10 items, insertion sort is the fastest</a:t>
            </a:r>
          </a:p>
          <a:p>
            <a:endParaRPr lang="en-US" dirty="0" smtClean="0"/>
          </a:p>
          <a:p>
            <a:r>
              <a:rPr lang="en-US" dirty="0" smtClean="0"/>
              <a:t>Java uses insertion sort for small arrays and collections</a:t>
            </a:r>
          </a:p>
          <a:p>
            <a:endParaRPr lang="en-US" dirty="0" smtClean="0"/>
          </a:p>
          <a:p>
            <a:r>
              <a:rPr lang="en-US" dirty="0" smtClean="0"/>
              <a:t>Insertion sort can be used in combination with more complicated sorts as an optimization</a:t>
            </a:r>
            <a:endParaRPr lang="en-US" dirty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Sort Matrix</a:t>
            </a:r>
            <a:endParaRPr lang="en-US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077200" cy="4907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15440"/>
                <a:gridCol w="1615440"/>
                <a:gridCol w="1615440"/>
                <a:gridCol w="1615440"/>
                <a:gridCol w="1615440"/>
              </a:tblGrid>
              <a:tr h="609600">
                <a:tc>
                  <a:txBody>
                    <a:bodyPr/>
                    <a:lstStyle/>
                    <a:p>
                      <a:r>
                        <a:rPr lang="en-US" dirty="0" smtClean="0"/>
                        <a:t>Name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Worst Time Complexity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Average Time Complexity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Best Time Complexity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Worst</a:t>
                      </a:r>
                      <a:r>
                        <a:rPr lang="en-US" baseline="0" dirty="0" smtClean="0"/>
                        <a:t> Space (Auxiliary)</a:t>
                      </a:r>
                      <a:endParaRPr lang="en-US" dirty="0"/>
                    </a:p>
                  </a:txBody>
                  <a:tcPr/>
                </a:tc>
              </a:tr>
              <a:tr h="60960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Selection</a:t>
                      </a:r>
                      <a:r>
                        <a:rPr lang="en-US" b="1" baseline="0" dirty="0" smtClean="0"/>
                        <a:t> Sort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O(n^2)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O(n^2)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O(n^2)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O(1)</a:t>
                      </a:r>
                      <a:endParaRPr lang="en-US" dirty="0"/>
                    </a:p>
                  </a:txBody>
                  <a:tcPr/>
                </a:tc>
              </a:tr>
              <a:tr h="60960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Bubble Sort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O(n^2)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O(n^2)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O(n</a:t>
                      </a:r>
                      <a:r>
                        <a:rPr lang="en-US" dirty="0" smtClean="0"/>
                        <a:t>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O(1)</a:t>
                      </a:r>
                      <a:endParaRPr lang="en-US" dirty="0"/>
                    </a:p>
                  </a:txBody>
                  <a:tcPr/>
                </a:tc>
              </a:tr>
              <a:tr h="60960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Insertion Sort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O(n^2)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O(n^2)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O(n</a:t>
                      </a:r>
                      <a:r>
                        <a:rPr lang="en-US" dirty="0" smtClean="0"/>
                        <a:t>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O(1)</a:t>
                      </a:r>
                      <a:endParaRPr lang="en-US" dirty="0"/>
                    </a:p>
                  </a:txBody>
                  <a:tcPr/>
                </a:tc>
              </a:tr>
              <a:tr h="60960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Shell Sort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60960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Merge</a:t>
                      </a:r>
                      <a:r>
                        <a:rPr lang="en-US" b="1" baseline="0" dirty="0" smtClean="0"/>
                        <a:t> Sort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60960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Heap Sort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609600">
                <a:tc>
                  <a:txBody>
                    <a:bodyPr/>
                    <a:lstStyle/>
                    <a:p>
                      <a:r>
                        <a:rPr lang="en-US" b="1" dirty="0" err="1" smtClean="0"/>
                        <a:t>Quicksort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Selection Sort Visual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http://upload.wikimedia.org/wikipedia/en/b/b0/Selection_sort_animation.gif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Selection Sort Questions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Can we use for-each loops?</a:t>
            </a:r>
          </a:p>
          <a:p>
            <a:pPr lvl="1">
              <a:buNone/>
            </a:pPr>
            <a:r>
              <a:rPr lang="en-US" dirty="0" smtClean="0"/>
              <a:t>	for (</a:t>
            </a:r>
            <a:r>
              <a:rPr lang="en-US" dirty="0" err="1" smtClean="0"/>
              <a:t>int</a:t>
            </a:r>
            <a:r>
              <a:rPr lang="en-US" dirty="0" smtClean="0"/>
              <a:t> </a:t>
            </a:r>
            <a:r>
              <a:rPr lang="en-US" dirty="0" err="1" smtClean="0"/>
              <a:t>baseItem</a:t>
            </a:r>
            <a:r>
              <a:rPr lang="en-US" dirty="0" smtClean="0"/>
              <a:t> : array)</a:t>
            </a:r>
          </a:p>
        </p:txBody>
      </p:sp>
      <p:pic>
        <p:nvPicPr>
          <p:cNvPr id="4" name="Picture 3" descr="Picture 1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9300" y="2933700"/>
            <a:ext cx="8394700" cy="392430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For-Each Loop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Can’t use it</a:t>
            </a:r>
          </a:p>
          <a:p>
            <a:pPr lvl="1"/>
            <a:r>
              <a:rPr lang="en-US" dirty="0" smtClean="0"/>
              <a:t>Need access to the </a:t>
            </a:r>
            <a:r>
              <a:rPr lang="en-US" dirty="0" err="1" smtClean="0"/>
              <a:t>baseIndex</a:t>
            </a:r>
            <a:r>
              <a:rPr lang="en-US" dirty="0" smtClean="0"/>
              <a:t> from the outer loop</a:t>
            </a:r>
          </a:p>
          <a:p>
            <a:pPr lvl="1"/>
            <a:r>
              <a:rPr lang="en-US" dirty="0" smtClean="0"/>
              <a:t>Inner loop shouldn’t iterate through every item</a:t>
            </a:r>
          </a:p>
          <a:p>
            <a:pPr lvl="1"/>
            <a:r>
              <a:rPr lang="en-US" dirty="0" smtClean="0"/>
              <a:t>The underlying data will change</a:t>
            </a:r>
          </a:p>
          <a:p>
            <a:endParaRPr lang="en-US" dirty="0" smtClean="0"/>
          </a:p>
          <a:p>
            <a:r>
              <a:rPr lang="en-US" dirty="0" smtClean="0"/>
              <a:t>For-each is appropriate when:</a:t>
            </a:r>
          </a:p>
          <a:p>
            <a:pPr lvl="1"/>
            <a:r>
              <a:rPr lang="en-US" dirty="0" smtClean="0"/>
              <a:t>You only need read-access, not write</a:t>
            </a:r>
          </a:p>
          <a:p>
            <a:pPr lvl="1"/>
            <a:r>
              <a:rPr lang="en-US" dirty="0" smtClean="0"/>
              <a:t>You only need access to one element at a time</a:t>
            </a:r>
          </a:p>
          <a:p>
            <a:pPr lvl="1"/>
            <a:r>
              <a:rPr lang="en-US" dirty="0" smtClean="0"/>
              <a:t>You only need to move forward</a:t>
            </a:r>
          </a:p>
          <a:p>
            <a:pPr lvl="1"/>
            <a:r>
              <a:rPr lang="en-US" dirty="0" smtClean="0"/>
              <a:t>You want to iterate through every item</a:t>
            </a:r>
          </a:p>
          <a:p>
            <a:pPr lvl="1"/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Selection Sort Questions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Should we use </a:t>
            </a:r>
            <a:r>
              <a:rPr lang="en-US" dirty="0" err="1" smtClean="0"/>
              <a:t>array.length</a:t>
            </a:r>
            <a:r>
              <a:rPr lang="en-US" dirty="0" smtClean="0"/>
              <a:t> – 1 or not?</a:t>
            </a:r>
            <a:endParaRPr lang="en-US" dirty="0"/>
          </a:p>
        </p:txBody>
      </p:sp>
      <p:pic>
        <p:nvPicPr>
          <p:cNvPr id="4" name="Picture 3" descr="Picture 1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2667000"/>
            <a:ext cx="8394700" cy="3924300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Array.Length-1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 outer loop length - 1 is slightly faster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In inner loop you cannot use length - 1</a:t>
            </a:r>
            <a:endParaRPr lang="en-US" dirty="0"/>
          </a:p>
        </p:txBody>
      </p:sp>
      <p:pic>
        <p:nvPicPr>
          <p:cNvPr id="4" name="Picture 3" descr="Picture 2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543175"/>
            <a:ext cx="9144000" cy="650875"/>
          </a:xfrm>
          <a:prstGeom prst="rect">
            <a:avLst/>
          </a:prstGeom>
        </p:spPr>
      </p:pic>
      <p:pic>
        <p:nvPicPr>
          <p:cNvPr id="5" name="Picture 4" descr="Picture 4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3471862"/>
            <a:ext cx="9080500" cy="927100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Selection Sort Complexity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What is the time complexity?</a:t>
            </a:r>
          </a:p>
          <a:p>
            <a:pPr lvl="1"/>
            <a:r>
              <a:rPr lang="en-US" dirty="0" smtClean="0"/>
              <a:t>How many comparisons?</a:t>
            </a:r>
          </a:p>
          <a:p>
            <a:pPr lvl="1"/>
            <a:r>
              <a:rPr lang="en-US" dirty="0" smtClean="0"/>
              <a:t>How many exchanges?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What is the space complexity?</a:t>
            </a:r>
          </a:p>
          <a:p>
            <a:pPr lvl="1"/>
            <a:r>
              <a:rPr lang="en-US" dirty="0" smtClean="0"/>
              <a:t>Is the data exchanged in-place?</a:t>
            </a:r>
          </a:p>
          <a:p>
            <a:pPr lvl="1"/>
            <a:r>
              <a:rPr lang="en-US" dirty="0" smtClean="0"/>
              <a:t>Does the algorithm require auxiliary storage?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2180</TotalTime>
  <Words>1278</Words>
  <Application>Microsoft Macintosh PowerPoint</Application>
  <PresentationFormat>On-screen Show (4:3)</PresentationFormat>
  <Paragraphs>240</Paragraphs>
  <Slides>36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36</vt:i4>
      </vt:variant>
    </vt:vector>
  </HeadingPairs>
  <TitlesOfParts>
    <vt:vector size="37" baseType="lpstr">
      <vt:lpstr>Office Theme</vt:lpstr>
      <vt:lpstr>Sorting Part 2</vt:lpstr>
      <vt:lpstr>Announcements</vt:lpstr>
      <vt:lpstr>Selection Sort</vt:lpstr>
      <vt:lpstr>Selection Sort Visual</vt:lpstr>
      <vt:lpstr>Selection Sort Questions</vt:lpstr>
      <vt:lpstr>For-Each Loop</vt:lpstr>
      <vt:lpstr>Selection Sort Questions</vt:lpstr>
      <vt:lpstr>Array.Length-1</vt:lpstr>
      <vt:lpstr>Selection Sort Complexity</vt:lpstr>
      <vt:lpstr>Selection Sort Complexity</vt:lpstr>
      <vt:lpstr>Sort Matrix</vt:lpstr>
      <vt:lpstr>Bubble Sort</vt:lpstr>
      <vt:lpstr>Bubble Sort Algorithm</vt:lpstr>
      <vt:lpstr>Example</vt:lpstr>
      <vt:lpstr>Bubble Sort Visual</vt:lpstr>
      <vt:lpstr>Pseudo Code</vt:lpstr>
      <vt:lpstr>Bubble Sort Complexity</vt:lpstr>
      <vt:lpstr>Bubble Sort Complexity</vt:lpstr>
      <vt:lpstr>How to Optimize?</vt:lpstr>
      <vt:lpstr>Optimized Bubble Sort</vt:lpstr>
      <vt:lpstr>Optimized Complexity</vt:lpstr>
      <vt:lpstr>Why is Bubble Sort so Slow?</vt:lpstr>
      <vt:lpstr>Bubble Sort Performance</vt:lpstr>
      <vt:lpstr>Sort Matrix</vt:lpstr>
      <vt:lpstr>Insertion Sort</vt:lpstr>
      <vt:lpstr>Insertion Sort Algorithm</vt:lpstr>
      <vt:lpstr>Insertion Sort Algorithm</vt:lpstr>
      <vt:lpstr>Insertion Sort Visual</vt:lpstr>
      <vt:lpstr>Pseudo Code</vt:lpstr>
      <vt:lpstr>Insert</vt:lpstr>
      <vt:lpstr>Insertion Sort Complexity</vt:lpstr>
      <vt:lpstr>Insertion Sort Complexity</vt:lpstr>
      <vt:lpstr>Why is Insertion Sort Fast in Practice?</vt:lpstr>
      <vt:lpstr>Insertion Sort Performance</vt:lpstr>
      <vt:lpstr>Insertion Sort Performance</vt:lpstr>
      <vt:lpstr>Sort Matrix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Testing and Debugging</dc:title>
  <dc:creator>Jason Taylor</dc:creator>
  <cp:lastModifiedBy>Jason Taylor</cp:lastModifiedBy>
  <cp:revision>33</cp:revision>
  <cp:lastPrinted>2009-02-26T19:44:51Z</cp:lastPrinted>
  <dcterms:created xsi:type="dcterms:W3CDTF">2009-03-04T19:20:23Z</dcterms:created>
  <dcterms:modified xsi:type="dcterms:W3CDTF">2009-03-04T19:21:37Z</dcterms:modified>
</cp:coreProperties>
</file>